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9" r:id="rId3"/>
    <p:sldId id="411" r:id="rId5"/>
    <p:sldId id="275" r:id="rId6"/>
    <p:sldId id="408" r:id="rId7"/>
    <p:sldId id="454" r:id="rId8"/>
    <p:sldId id="455" r:id="rId9"/>
    <p:sldId id="495" r:id="rId10"/>
    <p:sldId id="496" r:id="rId11"/>
    <p:sldId id="486" r:id="rId12"/>
    <p:sldId id="460" r:id="rId13"/>
    <p:sldId id="478" r:id="rId14"/>
    <p:sldId id="477" r:id="rId15"/>
    <p:sldId id="479" r:id="rId16"/>
    <p:sldId id="487" r:id="rId17"/>
    <p:sldId id="491" r:id="rId18"/>
    <p:sldId id="489" r:id="rId19"/>
    <p:sldId id="441" r:id="rId20"/>
    <p:sldId id="466" r:id="rId21"/>
    <p:sldId id="492" r:id="rId22"/>
    <p:sldId id="488" r:id="rId23"/>
    <p:sldId id="443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EB2A03"/>
    <a:srgbClr val="149494"/>
    <a:srgbClr val="DC490E"/>
    <a:srgbClr val="F8F084"/>
    <a:srgbClr val="155755"/>
    <a:srgbClr val="0F3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9"/>
  </p:normalViewPr>
  <p:slideViewPr>
    <p:cSldViewPr showGuides="1">
      <p:cViewPr varScale="1">
        <p:scale>
          <a:sx n="86" d="100"/>
          <a:sy n="86" d="100"/>
        </p:scale>
        <p:origin x="-1494" y="-84"/>
      </p:cViewPr>
      <p:guideLst>
        <p:guide orient="horz" pos="2302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1" name="Rectangle 3"/>
          <p:cNvSpPr>
            <a:spLocks noGrp="1"/>
          </p:cNvSpPr>
          <p:nvPr>
            <p:ph type="body" sz="quarter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C212482-D0CB-4216-8E28-FC78F78C380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/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409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2" Type="http://schemas.openxmlformats.org/officeDocument/2006/relationships/image" Target="../media/image19.wmf"/><Relationship Id="rId1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7.xml"/><Relationship Id="rId3" Type="http://schemas.openxmlformats.org/officeDocument/2006/relationships/oleObject" Target="../embeddings/oleObject20.bin"/><Relationship Id="rId2" Type="http://schemas.openxmlformats.org/officeDocument/2006/relationships/image" Target="../media/image22.wmf"/><Relationship Id="rId1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23.wmf"/><Relationship Id="rId1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9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6.wmf"/><Relationship Id="rId3" Type="http://schemas.openxmlformats.org/officeDocument/2006/relationships/oleObject" Target="../embeddings/oleObject24.bin"/><Relationship Id="rId2" Type="http://schemas.openxmlformats.org/officeDocument/2006/relationships/image" Target="../media/image25.wmf"/><Relationship Id="rId1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2.wmf"/><Relationship Id="rId1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7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4.wmf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8.wmf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.bin"/><Relationship Id="rId8" Type="http://schemas.openxmlformats.org/officeDocument/2006/relationships/image" Target="../media/image15.wmf"/><Relationship Id="rId7" Type="http://schemas.openxmlformats.org/officeDocument/2006/relationships/oleObject" Target="../embeddings/oleObject12.bin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2.wmf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6.wmf"/><Relationship Id="rId1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02" name="Text Box 33"/>
          <p:cNvSpPr txBox="1"/>
          <p:nvPr/>
        </p:nvSpPr>
        <p:spPr>
          <a:xfrm>
            <a:off x="5364163" y="620713"/>
            <a:ext cx="3565525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学练优八年级数学下（RJ）</a:t>
            </a:r>
            <a:endParaRPr lang="zh-CN" altLang="en-US" sz="2400" dirty="0">
              <a:solidFill>
                <a:schemeClr val="accent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zh-CN" altLang="en-US" sz="240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            教学课件</a:t>
            </a:r>
            <a:endParaRPr lang="zh-CN" altLang="en-US" sz="2400" dirty="0">
              <a:solidFill>
                <a:schemeClr val="accent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03" name="Rectangle 5"/>
          <p:cNvSpPr/>
          <p:nvPr/>
        </p:nvSpPr>
        <p:spPr>
          <a:xfrm>
            <a:off x="1689100" y="3022600"/>
            <a:ext cx="54927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20.2 </a:t>
            </a:r>
            <a:r>
              <a:rPr lang="zh-CN" altLang="en-US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数据的波动程度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04" name="Text Box 4"/>
          <p:cNvSpPr txBox="1"/>
          <p:nvPr/>
        </p:nvSpPr>
        <p:spPr>
          <a:xfrm>
            <a:off x="0" y="1643063"/>
            <a:ext cx="8101013" cy="1069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r"/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第二十章  数据的分析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105" name="Rectangle 5"/>
          <p:cNvSpPr/>
          <p:nvPr/>
        </p:nvSpPr>
        <p:spPr>
          <a:xfrm>
            <a:off x="1841500" y="3976688"/>
            <a:ext cx="5440363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课时  根据方差做决策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7" name="圆角矩形 31"/>
          <p:cNvSpPr/>
          <p:nvPr/>
        </p:nvSpPr>
        <p:spPr>
          <a:xfrm>
            <a:off x="754063" y="620713"/>
            <a:ext cx="1254125" cy="4667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议一议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6" name="Rectangle 18"/>
          <p:cNvSpPr/>
          <p:nvPr/>
        </p:nvSpPr>
        <p:spPr>
          <a:xfrm>
            <a:off x="439738" y="1074738"/>
            <a:ext cx="8345487" cy="55149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）在解决实际问题时，方差的作用是什么？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  反映数据的波动大小．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  方差越大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数据的波动越大；方差越小，数据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的波动越小，可用样本方差估计总体方差．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运用方差解决实际问题的一般步骤是怎样的？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　  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先计算样本数据平均数，当两组数据的平均数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相等或相近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时，再利用样本方差来估计总体数据的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波动情况．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4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67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114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139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164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1" name="文本框 99"/>
          <p:cNvSpPr txBox="1"/>
          <p:nvPr/>
        </p:nvSpPr>
        <p:spPr>
          <a:xfrm>
            <a:off x="238125" y="531813"/>
            <a:ext cx="8421688" cy="3968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例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 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某校要从甲、乙两名跳远运动员中挑选一人参加一项校际比赛．在最近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10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次选拔赛中，他们的成绩（单位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: cm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）如下：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甲：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585  596  610  598  612  597  604  600  613  601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乙：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613  618  580  574  618  593  585  590  598  624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）这两名运动员的运动成绩各有何特点？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863" y="4583113"/>
            <a:ext cx="8329612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8605">
              <a:lnSpc>
                <a:spcPct val="150000"/>
              </a:lnSpc>
            </a:pP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分析：分别计算出平均数和方差；根据平均数判断出谁的成绩好，根据方差判断出谁的成绩波动大．</a:t>
            </a:r>
            <a:endParaRPr lang="zh-CN" altLang="en-US" sz="28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5" name="Text Box 57"/>
          <p:cNvSpPr txBox="1"/>
          <p:nvPr/>
        </p:nvSpPr>
        <p:spPr>
          <a:xfrm>
            <a:off x="523875" y="800100"/>
            <a:ext cx="884238" cy="738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　　　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47788" y="696913"/>
            <a:ext cx="9090025" cy="1568450"/>
            <a:chOff x="2123" y="2228"/>
            <a:chExt cx="14312" cy="2471"/>
          </a:xfrm>
        </p:grpSpPr>
        <p:graphicFrame>
          <p:nvGraphicFramePr>
            <p:cNvPr id="16387" name="Object 65"/>
            <p:cNvGraphicFramePr>
              <a:graphicFrameLocks noChangeAspect="1"/>
            </p:cNvGraphicFramePr>
            <p:nvPr/>
          </p:nvGraphicFramePr>
          <p:xfrm>
            <a:off x="2123" y="2380"/>
            <a:ext cx="1448" cy="1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1" imgW="1054100" imgH="876300" progId="Equation.DSMT4">
                    <p:embed/>
                  </p:oleObj>
                </mc:Choice>
                <mc:Fallback>
                  <p:oleObj name="" r:id="rId1" imgW="1054100" imgH="876300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123" y="2380"/>
                          <a:ext cx="1448" cy="12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88" name="文本框 12"/>
            <p:cNvSpPr txBox="1"/>
            <p:nvPr/>
          </p:nvSpPr>
          <p:spPr>
            <a:xfrm>
              <a:off x="3438" y="2228"/>
              <a:ext cx="12997" cy="24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200000"/>
                </a:lnSpc>
              </a:pPr>
              <a:r>
                <a:rPr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585+596+610+598+612+597+604+600+613+601</a:t>
              </a:r>
              <a:r>
                <a:rPr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=601</a:t>
              </a:r>
              <a:r>
                <a:rPr lang="zh-CN" altLang="en-US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．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r>
                <a: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，</a:t>
              </a: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s</a:t>
              </a:r>
              <a:r>
                <a:rPr lang="en-US" altLang="zh-CN" sz="2400" baseline="300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en-US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甲</a:t>
              </a:r>
              <a:r>
                <a:rPr lang="zh-CN" alt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≈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65.84</a:t>
              </a:r>
              <a:r>
                <a:rPr lang="zh-CN" altLang="en-US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；</a:t>
              </a:r>
              <a:endPara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20800" y="2400300"/>
            <a:ext cx="7539038" cy="1568450"/>
            <a:chOff x="2193" y="4685"/>
            <a:chExt cx="10600" cy="2468"/>
          </a:xfrm>
        </p:grpSpPr>
        <p:graphicFrame>
          <p:nvGraphicFramePr>
            <p:cNvPr id="16390" name="Object 65"/>
            <p:cNvGraphicFramePr>
              <a:graphicFrameLocks noChangeAspect="1"/>
            </p:cNvGraphicFramePr>
            <p:nvPr/>
          </p:nvGraphicFramePr>
          <p:xfrm>
            <a:off x="2193" y="4798"/>
            <a:ext cx="1483" cy="1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3" imgW="1079500" imgH="876300" progId="Equation.DSMT4">
                    <p:embed/>
                  </p:oleObj>
                </mc:Choice>
                <mc:Fallback>
                  <p:oleObj name="" r:id="rId3" imgW="1079500" imgH="876300" progId="Equation.DSMT4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193" y="4798"/>
                          <a:ext cx="1483" cy="12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91" name="文本框 13"/>
            <p:cNvSpPr txBox="1"/>
            <p:nvPr/>
          </p:nvSpPr>
          <p:spPr>
            <a:xfrm>
              <a:off x="2607" y="4685"/>
              <a:ext cx="10186" cy="24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200000"/>
                </a:lnSpc>
              </a:pP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(613+618+580+574+618+593+585+590+598+624</a:t>
              </a:r>
              <a:r>
                <a:rPr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=599</a:t>
              </a:r>
              <a:r>
                <a:rPr lang="zh-CN" altLang="en-US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．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，</a:t>
              </a: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s</a:t>
              </a:r>
              <a:r>
                <a:rPr lang="en-US" altLang="zh-CN" sz="2400" baseline="300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2</a:t>
              </a:r>
              <a:r>
                <a:rPr lang="zh-CN" altLang="en-US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乙</a:t>
              </a:r>
              <a:r>
                <a:rPr lang="zh-CN" alt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≈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sym typeface="宋体" panose="02010600030101010101" pitchFamily="2" charset="-122"/>
                </a:rPr>
                <a:t>284.21</a:t>
              </a:r>
              <a:r>
                <a:rPr lang="zh-CN" altLang="en-US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．</a:t>
              </a:r>
              <a:endParaRPr lang="zh-CN" altLang="en-US" sz="2400" i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92150" y="4037013"/>
            <a:ext cx="8051800" cy="2030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由上面计算结果可知：甲队员的平均成绩较好，也比较稳定，乙队员的成绩相对不稳定．但甲队员的成绩不突出，乙队员和甲队员相比比较突出．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3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09" name="文本框 100"/>
          <p:cNvSpPr txBox="1"/>
          <p:nvPr/>
        </p:nvSpPr>
        <p:spPr>
          <a:xfrm>
            <a:off x="419100" y="433388"/>
            <a:ext cx="8405813" cy="25019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40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）历届比赛表明，成绩达到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5.96 m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就很可能夺冠，你认为为了夺冠应选谁参加这项比赛？如果历届比赛成绩表明，成绩达到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6.10 m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就能打破纪录，那么你认为为了打破纪录应选谁参加这项比赛．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19100" y="3046413"/>
            <a:ext cx="8518525" cy="3449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解：从平均数分析可知，甲、乙两队员都有夺冠的可能．但由方差分析可知，甲成绩比较平稳，夺冠的可能性比乙大．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indent="266700"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但要打破纪录，成绩要比较突出，因此乙队员打破纪录的可能性大，我认为为了打破纪录，应选乙队员参加这项比赛．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0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0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charRg st="53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0">
                                            <p:txEl>
                                              <p:charRg st="53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0">
                                            <p:txEl>
                                              <p:charRg st="53" end="1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3" name="圆角矩形 31"/>
          <p:cNvSpPr/>
          <p:nvPr/>
        </p:nvSpPr>
        <p:spPr>
          <a:xfrm>
            <a:off x="539750" y="836613"/>
            <a:ext cx="1206500" cy="493712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做一做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14337"/>
          <p:cNvSpPr/>
          <p:nvPr/>
        </p:nvSpPr>
        <p:spPr>
          <a:xfrm>
            <a:off x="468313" y="1485900"/>
            <a:ext cx="85391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甲、乙两班各有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8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名学生参加数学竞赛，成绩如下表：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4339" name="表格 14338"/>
          <p:cNvGraphicFramePr/>
          <p:nvPr/>
        </p:nvGraphicFramePr>
        <p:xfrm>
          <a:off x="1244600" y="2366963"/>
          <a:ext cx="6546850" cy="1146175"/>
        </p:xfrm>
        <a:graphic>
          <a:graphicData uri="http://schemas.openxmlformats.org/drawingml/2006/table">
            <a:tbl>
              <a:tblPr/>
              <a:tblGrid>
                <a:gridCol w="852805"/>
                <a:gridCol w="720090"/>
                <a:gridCol w="703580"/>
                <a:gridCol w="712470"/>
                <a:gridCol w="711835"/>
                <a:gridCol w="709930"/>
                <a:gridCol w="712470"/>
                <a:gridCol w="711835"/>
                <a:gridCol w="711835"/>
              </a:tblGrid>
              <a:tr h="518160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74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66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69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71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015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61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79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7" name="矩形 14370"/>
          <p:cNvSpPr/>
          <p:nvPr/>
        </p:nvSpPr>
        <p:spPr>
          <a:xfrm>
            <a:off x="171450" y="3708400"/>
            <a:ext cx="48434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304800" eaLnBrk="0" hangingPunct="0"/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请比较两班学生成绩的优劣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4372" name="内容占位符 14371"/>
          <p:cNvGraphicFramePr>
            <a:graphicFrameLocks noGrp="1" noChangeAspect="1"/>
          </p:cNvGraphicFramePr>
          <p:nvPr>
            <p:ph idx="1"/>
          </p:nvPr>
        </p:nvGraphicFramePr>
        <p:xfrm>
          <a:off x="460375" y="836613"/>
          <a:ext cx="5297488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" imgW="2451100" imgH="812800" progId="Equation.DSMT4">
                  <p:embed/>
                </p:oleObj>
              </mc:Choice>
              <mc:Fallback>
                <p:oleObj name="" r:id="rId1" imgW="2451100" imgH="8128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0375" y="836613"/>
                        <a:ext cx="5297488" cy="175736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3" name="内容占位符 1437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54050" y="2736850"/>
          <a:ext cx="691197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3" imgW="3162300" imgH="723900" progId="Equation.DSMT4">
                  <p:embed/>
                </p:oleObj>
              </mc:Choice>
              <mc:Fallback>
                <p:oleObj name="" r:id="rId3" imgW="3162300" imgH="7239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4050" y="2736850"/>
                        <a:ext cx="6911975" cy="158115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4" name="内容占位符 1437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58850" y="4676775"/>
          <a:ext cx="763905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5" imgW="3771900" imgH="673100" progId="Equation.DSMT4">
                  <p:embed/>
                </p:oleObj>
              </mc:Choice>
              <mc:Fallback>
                <p:oleObj name="" r:id="rId5" imgW="3771900" imgH="6731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8850" y="4676775"/>
                        <a:ext cx="7639050" cy="13620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1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文本框 1"/>
          <p:cNvSpPr txBox="1"/>
          <p:nvPr/>
        </p:nvSpPr>
        <p:spPr>
          <a:xfrm>
            <a:off x="446088" y="468313"/>
            <a:ext cx="8356600" cy="5907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学校准备从甲、乙、丙、丁四名同学中选择一名同学代表学校参加市里举办的“汉字听写”大赛，四名同学平时成绩的平均数    （单位：分）及方差s</a:t>
            </a:r>
            <a:r>
              <a:rPr lang="zh-CN" altLang="en-US" sz="2800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如下表所示：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如果要选出一个成绩好且状态稳定的同学参赛，那么应该选择的同学是</a:t>
            </a:r>
            <a:r>
              <a:rPr lang="zh-CN" altLang="en-US" sz="2800" u="sng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20483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27550" y="1687513"/>
          <a:ext cx="33655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127000" imgH="279400" progId="Equation.KSEE3">
                  <p:embed/>
                </p:oleObj>
              </mc:Choice>
              <mc:Fallback>
                <p:oleObj name="" r:id="rId1" imgW="127000" imgH="279400" progId="Equation.KSEE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27550" y="1687513"/>
                        <a:ext cx="336550" cy="739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表格 14338"/>
          <p:cNvGraphicFramePr/>
          <p:nvPr/>
        </p:nvGraphicFramePr>
        <p:xfrm>
          <a:off x="2233613" y="3105150"/>
          <a:ext cx="4408805" cy="1554480"/>
        </p:xfrm>
        <a:graphic>
          <a:graphicData uri="http://schemas.openxmlformats.org/drawingml/2006/table">
            <a:tbl>
              <a:tblPr/>
              <a:tblGrid>
                <a:gridCol w="1016635"/>
                <a:gridCol w="858520"/>
                <a:gridCol w="838835"/>
                <a:gridCol w="845820"/>
                <a:gridCol w="848995"/>
              </a:tblGrid>
              <a:tr h="518160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甲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乙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丁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94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96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   </a:t>
                      </a:r>
                      <a:r>
                        <a:rPr lang="zh-CN" altLang="en-US" sz="280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s</a:t>
                      </a:r>
                      <a:r>
                        <a:rPr lang="zh-CN" altLang="en-US" sz="2800" baseline="3000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2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800" b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  <a:endParaRPr lang="en-US" altLang="x-none" sz="2800" b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10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52713" y="3468688"/>
          <a:ext cx="3111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3" imgW="127000" imgH="279400" progId="Equation.KSEE3">
                  <p:embed/>
                </p:oleObj>
              </mc:Choice>
              <mc:Fallback>
                <p:oleObj name="" r:id="rId3" imgW="127000" imgH="279400" progId="Equation.KSEE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52713" y="3468688"/>
                        <a:ext cx="311150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94150" y="5727700"/>
            <a:ext cx="5334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丙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93" name="文本框 16392"/>
          <p:cNvSpPr txBox="1"/>
          <p:nvPr/>
        </p:nvSpPr>
        <p:spPr>
          <a:xfrm>
            <a:off x="630238" y="558800"/>
            <a:ext cx="7526337" cy="590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某篮球队对运动员进行3分球投篮成绩测试，       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每人每天投3分球10次，对甲、乙两名队员在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五天中进球的个数统计结果如下：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经过计算，甲进球的平均数为      =8，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方差为               ．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6394" name="表格 16393"/>
          <p:cNvGraphicFramePr/>
          <p:nvPr/>
        </p:nvGraphicFramePr>
        <p:xfrm>
          <a:off x="1293813" y="2732088"/>
          <a:ext cx="5975350" cy="2193925"/>
        </p:xfrm>
        <a:graphic>
          <a:graphicData uri="http://schemas.openxmlformats.org/drawingml/2006/table">
            <a:tbl>
              <a:tblPr/>
              <a:tblGrid>
                <a:gridCol w="995680"/>
                <a:gridCol w="995362"/>
                <a:gridCol w="996950"/>
                <a:gridCol w="993775"/>
                <a:gridCol w="995363"/>
                <a:gridCol w="998220"/>
              </a:tblGrid>
              <a:tr h="640080"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队员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         每人每天进球数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79425"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甲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10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6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10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6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乙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</a:t>
                      </a:r>
                      <a:endParaRPr lang="zh-CN" altLang="en-US" sz="2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46" name="对象 16445"/>
          <p:cNvGraphicFramePr>
            <a:graphicFrameLocks noChangeAspect="1"/>
          </p:cNvGraphicFramePr>
          <p:nvPr/>
        </p:nvGraphicFramePr>
        <p:xfrm>
          <a:off x="5840413" y="5232400"/>
          <a:ext cx="431800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193040" imgH="231775" progId="Equation.DSMT4">
                  <p:embed/>
                </p:oleObj>
              </mc:Choice>
              <mc:Fallback>
                <p:oleObj name="" r:id="rId1" imgW="193040" imgH="231775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40413" y="5232400"/>
                        <a:ext cx="431800" cy="519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47" name="对象 16446"/>
          <p:cNvGraphicFramePr>
            <a:graphicFrameLocks noChangeAspect="1"/>
          </p:cNvGraphicFramePr>
          <p:nvPr/>
        </p:nvGraphicFramePr>
        <p:xfrm>
          <a:off x="2370138" y="5838825"/>
          <a:ext cx="122555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535305" imgH="241935" progId="Equation.DSMT4">
                  <p:embed/>
                </p:oleObj>
              </mc:Choice>
              <mc:Fallback>
                <p:oleObj name="" r:id="rId3" imgW="535305" imgH="241935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70138" y="5838825"/>
                        <a:ext cx="1225550" cy="554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5" name="文本框 17414"/>
          <p:cNvSpPr txBox="1"/>
          <p:nvPr/>
        </p:nvSpPr>
        <p:spPr>
          <a:xfrm>
            <a:off x="722313" y="461963"/>
            <a:ext cx="8208962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）求乙进球的平均数和方差；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）现在需要根据以上结果，从甲、乙两名队员中选出一人去参加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分球投篮大赛，你认为应该选哪名队员去？为什么？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7417" name="对象 17416"/>
          <p:cNvGraphicFramePr/>
          <p:nvPr/>
        </p:nvGraphicFramePr>
        <p:xfrm>
          <a:off x="722313" y="3095625"/>
          <a:ext cx="8251825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4419600" imgH="862965" progId="Equation.DSMT4">
                  <p:embed/>
                </p:oleObj>
              </mc:Choice>
              <mc:Fallback>
                <p:oleObj name="" r:id="rId1" imgW="4419600" imgH="862965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22313" y="3095625"/>
                        <a:ext cx="8251825" cy="1671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/>
          <p:nvPr/>
        </p:nvGraphicFramePr>
        <p:xfrm>
          <a:off x="1016000" y="4924425"/>
          <a:ext cx="6151563" cy="147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3" imgW="3263900" imgH="762000" progId="Equation.DSMT4">
                  <p:embed/>
                </p:oleObj>
              </mc:Choice>
              <mc:Fallback>
                <p:oleObj name="" r:id="rId3" imgW="3263900" imgH="7620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6000" y="4924425"/>
                        <a:ext cx="6151563" cy="1474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3" name="矩形 19461"/>
          <p:cNvSpPr/>
          <p:nvPr/>
        </p:nvSpPr>
        <p:spPr>
          <a:xfrm>
            <a:off x="609600" y="484188"/>
            <a:ext cx="7000875" cy="1382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在学校，小明本学期五次测验的数学成绩和英语成绩分别如下</a:t>
            </a:r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（单位：分）</a:t>
            </a:r>
            <a:endParaRPr lang="zh-CN" altLang="en-US" sz="280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6" name="表格 5"/>
          <p:cNvGraphicFramePr/>
          <p:nvPr/>
        </p:nvGraphicFramePr>
        <p:xfrm>
          <a:off x="642938" y="1908175"/>
          <a:ext cx="7272338" cy="1279525"/>
        </p:xfrm>
        <a:graphic>
          <a:graphicData uri="http://schemas.openxmlformats.org/drawingml/2006/table">
            <a:tbl>
              <a:tblPr/>
              <a:tblGrid>
                <a:gridCol w="1212850"/>
                <a:gridCol w="1203325"/>
                <a:gridCol w="1220788"/>
                <a:gridCol w="1211262"/>
                <a:gridCol w="1212850"/>
                <a:gridCol w="1211263"/>
              </a:tblGrid>
              <a:tr h="657225"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数学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70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90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英语</a:t>
                      </a:r>
                      <a:endParaRPr lang="zh-CN" altLang="en-US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80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90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en-US" altLang="zh-CN" sz="2800" b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85</a:t>
                      </a:r>
                      <a:endParaRPr lang="en-US" altLang="zh-CN" sz="2800" b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7" name="矩形 19485"/>
          <p:cNvSpPr/>
          <p:nvPr/>
        </p:nvSpPr>
        <p:spPr>
          <a:xfrm>
            <a:off x="663575" y="3035300"/>
            <a:ext cx="7713663" cy="1382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通过对小明的两科成绩进行分析，你有何看法？对小明的学习你有什么建议？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1" name="MH_Other_10"/>
          <p:cNvSpPr/>
          <p:nvPr/>
        </p:nvSpPr>
        <p:spPr>
          <a:xfrm>
            <a:off x="2033588" y="1682750"/>
            <a:ext cx="88900" cy="889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43" h="44">
                <a:moveTo>
                  <a:pt x="39" y="18"/>
                </a:moveTo>
                <a:cubicBezTo>
                  <a:pt x="25" y="18"/>
                  <a:pt x="25" y="18"/>
                  <a:pt x="25" y="18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2"/>
                  <a:pt x="23" y="0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18"/>
                  <a:pt x="18" y="18"/>
                  <a:pt x="18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20"/>
                  <a:pt x="0" y="22"/>
                </a:cubicBezTo>
                <a:cubicBezTo>
                  <a:pt x="0" y="24"/>
                  <a:pt x="1" y="26"/>
                  <a:pt x="3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2"/>
                  <a:pt x="19" y="44"/>
                  <a:pt x="21" y="44"/>
                </a:cubicBezTo>
                <a:cubicBezTo>
                  <a:pt x="23" y="44"/>
                  <a:pt x="25" y="42"/>
                  <a:pt x="25" y="40"/>
                </a:cubicBezTo>
                <a:cubicBezTo>
                  <a:pt x="25" y="26"/>
                  <a:pt x="25" y="26"/>
                  <a:pt x="2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6"/>
                  <a:pt x="43" y="24"/>
                  <a:pt x="43" y="22"/>
                </a:cubicBezTo>
                <a:cubicBezTo>
                  <a:pt x="43" y="20"/>
                  <a:pt x="41" y="18"/>
                  <a:pt x="39" y="18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2" name="MH_SubTitle_4"/>
          <p:cNvSpPr txBox="1"/>
          <p:nvPr/>
        </p:nvSpPr>
        <p:spPr>
          <a:xfrm>
            <a:off x="6948488" y="1628775"/>
            <a:ext cx="1296987" cy="633413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情境引入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2506663" y="1214438"/>
            <a:ext cx="2708275" cy="633412"/>
            <a:chOff x="348" y="0"/>
            <a:chExt cx="4262" cy="998"/>
          </a:xfrm>
        </p:grpSpPr>
        <p:grpSp>
          <p:nvGrpSpPr>
            <p:cNvPr id="5124" name="Group 10"/>
            <p:cNvGrpSpPr/>
            <p:nvPr/>
          </p:nvGrpSpPr>
          <p:grpSpPr>
            <a:xfrm>
              <a:off x="348" y="337"/>
              <a:ext cx="349" cy="340"/>
              <a:chOff x="348" y="329"/>
              <a:chExt cx="349" cy="340"/>
            </a:xfrm>
          </p:grpSpPr>
          <p:sp>
            <p:nvSpPr>
              <p:cNvPr id="5125" name="MH_Other_9"/>
              <p:cNvSpPr>
                <a:spLocks noEditPoints="1"/>
              </p:cNvSpPr>
              <p:nvPr/>
            </p:nvSpPr>
            <p:spPr>
              <a:xfrm>
                <a:off x="348" y="329"/>
                <a:ext cx="349" cy="340"/>
              </a:xfrm>
              <a:custGeom>
                <a:avLst/>
                <a:gdLst/>
                <a:ahLst/>
                <a:cxnLst>
                  <a:cxn ang="0">
                    <a:pos x="13018922" y="9976677"/>
                  </a:cxn>
                  <a:cxn ang="0">
                    <a:pos x="9453570" y="6930862"/>
                  </a:cxn>
                  <a:cxn ang="0">
                    <a:pos x="10296172" y="4396314"/>
                  </a:cxn>
                  <a:cxn ang="0">
                    <a:pos x="5220872" y="0"/>
                  </a:cxn>
                  <a:cxn ang="0">
                    <a:pos x="0" y="4396314"/>
                  </a:cxn>
                  <a:cxn ang="0">
                    <a:pos x="5220872" y="8719758"/>
                  </a:cxn>
                  <a:cxn ang="0">
                    <a:pos x="8180476" y="7961043"/>
                  </a:cxn>
                  <a:cxn ang="0">
                    <a:pos x="11796966" y="11026546"/>
                  </a:cxn>
                  <a:cxn ang="0">
                    <a:pos x="12415339" y="11225144"/>
                  </a:cxn>
                  <a:cxn ang="0">
                    <a:pos x="13018922" y="11026546"/>
                  </a:cxn>
                  <a:cxn ang="0">
                    <a:pos x="13018922" y="9976677"/>
                  </a:cxn>
                  <a:cxn ang="0">
                    <a:pos x="879215" y="4396314"/>
                  </a:cxn>
                  <a:cxn ang="0">
                    <a:pos x="5220872" y="725668"/>
                  </a:cxn>
                  <a:cxn ang="0">
                    <a:pos x="9453570" y="4396314"/>
                  </a:cxn>
                  <a:cxn ang="0">
                    <a:pos x="5220872" y="7961043"/>
                  </a:cxn>
                  <a:cxn ang="0">
                    <a:pos x="879215" y="4396314"/>
                  </a:cxn>
                </a:cxnLst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26" name="MH_Other_10"/>
              <p:cNvSpPr/>
              <p:nvPr/>
            </p:nvSpPr>
            <p:spPr>
              <a:xfrm>
                <a:off x="428" y="404"/>
                <a:ext cx="140" cy="140"/>
              </a:xfrm>
              <a:custGeom>
                <a:avLst/>
                <a:gdLst/>
                <a:ahLst/>
                <a:cxnLst>
                  <a:cxn ang="0">
                    <a:pos x="5215837" y="1901900"/>
                  </a:cxn>
                  <a:cxn ang="0">
                    <a:pos x="3335064" y="1901900"/>
                  </a:cxn>
                  <a:cxn ang="0">
                    <a:pos x="3335064" y="429460"/>
                  </a:cxn>
                  <a:cxn ang="0">
                    <a:pos x="2792072" y="0"/>
                  </a:cxn>
                  <a:cxn ang="0">
                    <a:pos x="2424103" y="429460"/>
                  </a:cxn>
                  <a:cxn ang="0">
                    <a:pos x="2424103" y="1901900"/>
                  </a:cxn>
                  <a:cxn ang="0">
                    <a:pos x="414537" y="1901900"/>
                  </a:cxn>
                  <a:cxn ang="0">
                    <a:pos x="0" y="2344144"/>
                  </a:cxn>
                  <a:cxn ang="0">
                    <a:pos x="414537" y="2773604"/>
                  </a:cxn>
                  <a:cxn ang="0">
                    <a:pos x="2424103" y="2773604"/>
                  </a:cxn>
                  <a:cxn ang="0">
                    <a:pos x="2424103" y="4242751"/>
                  </a:cxn>
                  <a:cxn ang="0">
                    <a:pos x="2792072" y="4674568"/>
                  </a:cxn>
                  <a:cxn ang="0">
                    <a:pos x="3335064" y="4242751"/>
                  </a:cxn>
                  <a:cxn ang="0">
                    <a:pos x="3335064" y="2773604"/>
                  </a:cxn>
                  <a:cxn ang="0">
                    <a:pos x="5215837" y="2773604"/>
                  </a:cxn>
                  <a:cxn ang="0">
                    <a:pos x="5759134" y="2344144"/>
                  </a:cxn>
                  <a:cxn ang="0">
                    <a:pos x="5215837" y="1901900"/>
                  </a:cxn>
                </a:cxnLst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5127" name="MH_SubTitle_4"/>
            <p:cNvSpPr txBox="1"/>
            <p:nvPr/>
          </p:nvSpPr>
          <p:spPr>
            <a:xfrm>
              <a:off x="1574" y="0"/>
              <a:ext cx="3036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170" tIns="46990" rIns="90170" bIns="46990" anchor="ctr"/>
            <a:p>
              <a:pPr>
                <a:lnSpc>
                  <a:spcPct val="110000"/>
                </a:lnSpc>
              </a:pPr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270" name="TextBox 10"/>
          <p:cNvSpPr txBox="1"/>
          <p:nvPr/>
        </p:nvSpPr>
        <p:spPr>
          <a:xfrm>
            <a:off x="384175" y="2159000"/>
            <a:ext cx="8459788" cy="2676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200000"/>
              </a:lnSpc>
            </a:pP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能熟练计算一组数据的方差；（重点）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能用样本的方差估计总体的方差及根据方差做决策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（难点） 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625475" y="1463675"/>
            <a:ext cx="57912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解：数学、英语的平均分都是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85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6200" y="2273300"/>
            <a:ext cx="729773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数学成绩的方差为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110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，英语成绩的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方差为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10.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2300" y="2922588"/>
            <a:ext cx="7640638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建议：英语较稳定但要提高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;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数学不够稳定有待努力进步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!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1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Text Box 16"/>
          <p:cNvSpPr txBox="1"/>
          <p:nvPr/>
        </p:nvSpPr>
        <p:spPr>
          <a:xfrm>
            <a:off x="688975" y="2781300"/>
            <a:ext cx="1963738" cy="952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CC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algn="ctr"/>
            <a:r>
              <a:rPr lang="zh-CN" altLang="en-US" sz="28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根据方差做决策方差</a:t>
            </a:r>
            <a:endParaRPr lang="zh-CN" altLang="en-US" sz="2800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2703513" y="1844675"/>
            <a:ext cx="273050" cy="2749550"/>
          </a:xfrm>
          <a:prstGeom prst="leftBrace">
            <a:avLst>
              <a:gd name="adj1" fmla="val 6013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Text Box 18"/>
          <p:cNvSpPr txBox="1"/>
          <p:nvPr/>
        </p:nvSpPr>
        <p:spPr>
          <a:xfrm>
            <a:off x="2976563" y="1457325"/>
            <a:ext cx="5210175" cy="7366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CC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方差的作用：比较数据的稳定性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Text Box 18"/>
          <p:cNvSpPr txBox="1"/>
          <p:nvPr/>
        </p:nvSpPr>
        <p:spPr>
          <a:xfrm>
            <a:off x="2960688" y="4097338"/>
            <a:ext cx="4451350" cy="7366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CC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利用样本方差估计总体方差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18" grpId="0" bldLvl="0" animBg="1"/>
      <p:bldP spid="12295" grpId="0" bldLvl="0" animBg="1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5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Text Box 30"/>
          <p:cNvSpPr txBox="1"/>
          <p:nvPr/>
        </p:nvSpPr>
        <p:spPr>
          <a:xfrm>
            <a:off x="1017588" y="1109663"/>
            <a:ext cx="7143750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方差的计算公式，请举例说明方差的意义．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565" name="Text Box 181"/>
          <p:cNvSpPr txBox="1"/>
          <p:nvPr/>
        </p:nvSpPr>
        <p:spPr>
          <a:xfrm>
            <a:off x="911225" y="4244975"/>
            <a:ext cx="8007350" cy="22018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方差的适用条件：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当两组数据的平均数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相等或相近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时，才利用方差来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判断它们的波动情况．</a:t>
            </a:r>
            <a:endParaRPr lang="zh-CN" altLang="en-US" sz="2800" dirty="0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20492" name="Object 93"/>
          <p:cNvGraphicFramePr>
            <a:graphicFrameLocks noChangeAspect="1"/>
          </p:cNvGraphicFramePr>
          <p:nvPr/>
        </p:nvGraphicFramePr>
        <p:xfrm>
          <a:off x="1589088" y="1890713"/>
          <a:ext cx="60563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6057900" imgH="876300" progId="Equation.DSMT4">
                  <p:embed/>
                </p:oleObj>
              </mc:Choice>
              <mc:Fallback>
                <p:oleObj name="" r:id="rId1" imgW="6057900" imgH="8763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9088" y="1890713"/>
                        <a:ext cx="6056312" cy="876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3" name="Rectangle 13"/>
          <p:cNvSpPr/>
          <p:nvPr/>
        </p:nvSpPr>
        <p:spPr>
          <a:xfrm>
            <a:off x="1531938" y="2828925"/>
            <a:ext cx="4832350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方差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越大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，数据的波动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越大；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方差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越小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，数据的波动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越小．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50" name="圆角矩形 31"/>
          <p:cNvSpPr/>
          <p:nvPr/>
        </p:nvSpPr>
        <p:spPr>
          <a:xfrm>
            <a:off x="395288" y="692150"/>
            <a:ext cx="1552575" cy="4826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复习引入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charRg st="16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5">
                                            <p:txEl>
                                              <p:charRg st="1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5">
                                            <p:txEl>
                                              <p:charRg st="36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9" name="矩形 80"/>
          <p:cNvSpPr/>
          <p:nvPr/>
        </p:nvSpPr>
        <p:spPr>
          <a:xfrm>
            <a:off x="71438" y="71438"/>
            <a:ext cx="1217612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讲授新课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70" name="组合 6147"/>
          <p:cNvGrpSpPr/>
          <p:nvPr/>
        </p:nvGrpSpPr>
        <p:grpSpPr>
          <a:xfrm>
            <a:off x="325438" y="476250"/>
            <a:ext cx="4391025" cy="590550"/>
            <a:chOff x="0" y="340"/>
            <a:chExt cx="6918" cy="928"/>
          </a:xfrm>
        </p:grpSpPr>
        <p:sp>
          <p:nvSpPr>
            <p:cNvPr id="7171" name="矩形 7"/>
            <p:cNvSpPr/>
            <p:nvPr/>
          </p:nvSpPr>
          <p:spPr>
            <a:xfrm>
              <a:off x="882" y="458"/>
              <a:ext cx="6036" cy="7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2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3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74" name="文本框 6151"/>
            <p:cNvSpPr txBox="1"/>
            <p:nvPr/>
          </p:nvSpPr>
          <p:spPr>
            <a:xfrm>
              <a:off x="877" y="340"/>
              <a:ext cx="4210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根据方差做决策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7175" name="文本框 6152"/>
            <p:cNvSpPr txBox="1"/>
            <p:nvPr/>
          </p:nvSpPr>
          <p:spPr>
            <a:xfrm>
              <a:off x="0" y="453"/>
              <a:ext cx="872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9953" name="Text Box 17"/>
          <p:cNvSpPr txBox="1"/>
          <p:nvPr/>
        </p:nvSpPr>
        <p:spPr>
          <a:xfrm>
            <a:off x="1601788" y="4200525"/>
            <a:ext cx="6402387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每个鸡腿的质量；鸡腿质量的稳定性．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9954" name="Text Box 18"/>
          <p:cNvSpPr txBox="1"/>
          <p:nvPr/>
        </p:nvSpPr>
        <p:spPr>
          <a:xfrm>
            <a:off x="1673225" y="5508625"/>
            <a:ext cx="2135188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抽样调查． 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178" name="Text Box 13"/>
          <p:cNvSpPr txBox="1"/>
          <p:nvPr/>
        </p:nvSpPr>
        <p:spPr>
          <a:xfrm>
            <a:off x="460375" y="1123950"/>
            <a:ext cx="8388350" cy="4300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问题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某快餐公司的香辣鸡腿很受消费者欢迎．现有甲、乙两家农副产品加工厂到快餐公司推销鸡腿，两家鸡腿的价格相同，品质相近．快餐公司决定通过检查鸡腿的质量来确定选购哪家的鸡腿．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）可通过哪些统计量来关注鸡腿的质量？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）如何获取数据？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3" grpId="0"/>
      <p:bldP spid="399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7" name="Text Box 6"/>
          <p:cNvSpPr txBox="1"/>
          <p:nvPr/>
        </p:nvSpPr>
        <p:spPr>
          <a:xfrm>
            <a:off x="327025" y="549275"/>
            <a:ext cx="8491538" cy="2157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例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在问题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中，检查人员从两家的鸡腿中各随机抽取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15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个，记录它们的质量（单位：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）如下表所示．根据表中的数据，你认为快餐公司应该选购哪家加工厂的鸡腿？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3213" name="Text Box 205"/>
          <p:cNvSpPr txBox="1"/>
          <p:nvPr/>
        </p:nvSpPr>
        <p:spPr>
          <a:xfrm>
            <a:off x="-50800" y="3787775"/>
            <a:ext cx="5843588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　　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解：样本数据的平均数分别是：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43215" name="Object 207"/>
          <p:cNvGraphicFramePr>
            <a:graphicFrameLocks noChangeAspect="1"/>
          </p:cNvGraphicFramePr>
          <p:nvPr/>
        </p:nvGraphicFramePr>
        <p:xfrm>
          <a:off x="835025" y="4649788"/>
          <a:ext cx="429101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4291965" imgH="876300" progId="Equation.DSMT4">
                  <p:embed/>
                </p:oleObj>
              </mc:Choice>
              <mc:Fallback>
                <p:oleObj name="" r:id="rId1" imgW="4291965" imgH="8763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35025" y="4649788"/>
                        <a:ext cx="4291013" cy="876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216" name="Object 208"/>
          <p:cNvGraphicFramePr>
            <a:graphicFrameLocks noChangeAspect="1"/>
          </p:cNvGraphicFramePr>
          <p:nvPr/>
        </p:nvGraphicFramePr>
        <p:xfrm>
          <a:off x="835025" y="5524500"/>
          <a:ext cx="426561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4267200" imgH="876300" progId="Equation.DSMT4">
                  <p:embed/>
                </p:oleObj>
              </mc:Choice>
              <mc:Fallback>
                <p:oleObj name="" r:id="rId3" imgW="4267200" imgH="8763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5025" y="5524500"/>
                        <a:ext cx="4265613" cy="876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4"/>
          <p:cNvGrpSpPr/>
          <p:nvPr/>
        </p:nvGrpSpPr>
        <p:grpSpPr>
          <a:xfrm>
            <a:off x="5689600" y="4100513"/>
            <a:ext cx="3608388" cy="2089150"/>
            <a:chOff x="3710" y="2425"/>
            <a:chExt cx="2273" cy="1316"/>
          </a:xfrm>
        </p:grpSpPr>
        <p:sp>
          <p:nvSpPr>
            <p:cNvPr id="7233" name="AutoShape 82"/>
            <p:cNvSpPr/>
            <p:nvPr/>
          </p:nvSpPr>
          <p:spPr>
            <a:xfrm>
              <a:off x="3710" y="2425"/>
              <a:ext cx="2021" cy="1316"/>
            </a:xfrm>
            <a:prstGeom prst="cloudCallout">
              <a:avLst>
                <a:gd name="adj1" fmla="val -59054"/>
                <a:gd name="adj2" fmla="val -4118"/>
              </a:avLst>
            </a:prstGeom>
            <a:solidFill>
              <a:schemeClr val="accent5">
                <a:lumMod val="90000"/>
              </a:schemeClr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1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fontAlgn="base" hangingPunct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zh-CN" altLang="en-US" sz="2400" b="0" strike="noStrike" noProof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9223" name="Rectangle 83"/>
            <p:cNvSpPr/>
            <p:nvPr/>
          </p:nvSpPr>
          <p:spPr>
            <a:xfrm>
              <a:off x="3911" y="2663"/>
              <a:ext cx="2072" cy="9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20000"/>
                </a:spcBef>
              </a:pPr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样本平均数相同，</a:t>
              </a:r>
              <a:endPara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估计这批鸡腿的平均质量相近．</a:t>
              </a:r>
              <a:endPara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9224" name="Group 123"/>
          <p:cNvGrpSpPr/>
          <p:nvPr/>
        </p:nvGrpSpPr>
        <p:grpSpPr>
          <a:xfrm>
            <a:off x="463550" y="2798763"/>
            <a:ext cx="8048625" cy="963612"/>
            <a:chOff x="119" y="2265"/>
            <a:chExt cx="5532" cy="650"/>
          </a:xfrm>
        </p:grpSpPr>
        <p:sp>
          <p:nvSpPr>
            <p:cNvPr id="9225" name="Rectangle 124"/>
            <p:cNvSpPr/>
            <p:nvPr/>
          </p:nvSpPr>
          <p:spPr>
            <a:xfrm>
              <a:off x="126" y="2272"/>
              <a:ext cx="5523" cy="316"/>
            </a:xfrm>
            <a:prstGeom prst="rect">
              <a:avLst/>
            </a:prstGeom>
            <a:solidFill>
              <a:srgbClr val="808080">
                <a:alpha val="54900"/>
              </a:srgbClr>
            </a:solidFill>
            <a:ln w="9525">
              <a:noFill/>
            </a:ln>
          </p:spPr>
          <p:txBody>
            <a:bodyPr wrap="none" anchor="ctr"/>
            <a:p>
              <a:pPr>
                <a:lnSpc>
                  <a:spcPct val="150000"/>
                </a:lnSpc>
              </a:pPr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9226" name="Rectangle 125"/>
            <p:cNvSpPr/>
            <p:nvPr/>
          </p:nvSpPr>
          <p:spPr>
            <a:xfrm>
              <a:off x="119" y="2589"/>
              <a:ext cx="5532" cy="316"/>
            </a:xfrm>
            <a:prstGeom prst="rect">
              <a:avLst/>
            </a:prstGeom>
            <a:solidFill>
              <a:schemeClr val="accent1">
                <a:alpha val="54900"/>
              </a:schemeClr>
            </a:solidFill>
            <a:ln w="9525">
              <a:noFill/>
            </a:ln>
          </p:spPr>
          <p:txBody>
            <a:bodyPr wrap="none" anchor="ctr"/>
            <a:p>
              <a:pPr>
                <a:lnSpc>
                  <a:spcPct val="150000"/>
                </a:lnSpc>
              </a:pPr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9227" name="Group 126"/>
            <p:cNvGrpSpPr/>
            <p:nvPr/>
          </p:nvGrpSpPr>
          <p:grpSpPr>
            <a:xfrm>
              <a:off x="120" y="2265"/>
              <a:ext cx="5531" cy="650"/>
              <a:chOff x="120" y="2265"/>
              <a:chExt cx="5531" cy="650"/>
            </a:xfrm>
          </p:grpSpPr>
          <p:sp>
            <p:nvSpPr>
              <p:cNvPr id="9228" name="Rectangle 127"/>
              <p:cNvSpPr/>
              <p:nvPr/>
            </p:nvSpPr>
            <p:spPr>
              <a:xfrm>
                <a:off x="120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甲</a:t>
                </a: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29" name="Rectangle 128"/>
              <p:cNvSpPr/>
              <p:nvPr/>
            </p:nvSpPr>
            <p:spPr>
              <a:xfrm>
                <a:off x="466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74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0" name="Rectangle 129"/>
              <p:cNvSpPr/>
              <p:nvPr/>
            </p:nvSpPr>
            <p:spPr>
              <a:xfrm>
                <a:off x="812" y="2265"/>
                <a:ext cx="345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74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1" name="Rectangle 130"/>
              <p:cNvSpPr/>
              <p:nvPr/>
            </p:nvSpPr>
            <p:spPr>
              <a:xfrm>
                <a:off x="1157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75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2" name="Rectangle 131"/>
              <p:cNvSpPr/>
              <p:nvPr/>
            </p:nvSpPr>
            <p:spPr>
              <a:xfrm>
                <a:off x="1503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74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3" name="Rectangle 132"/>
              <p:cNvSpPr/>
              <p:nvPr/>
            </p:nvSpPr>
            <p:spPr>
              <a:xfrm>
                <a:off x="1849" y="2265"/>
                <a:ext cx="345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76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4" name="Rectangle 133"/>
              <p:cNvSpPr/>
              <p:nvPr/>
            </p:nvSpPr>
            <p:spPr>
              <a:xfrm>
                <a:off x="2194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73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5" name="Rectangle 134"/>
              <p:cNvSpPr/>
              <p:nvPr/>
            </p:nvSpPr>
            <p:spPr>
              <a:xfrm>
                <a:off x="2540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76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6" name="Rectangle 135"/>
              <p:cNvSpPr/>
              <p:nvPr/>
            </p:nvSpPr>
            <p:spPr>
              <a:xfrm>
                <a:off x="2886" y="2265"/>
                <a:ext cx="345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73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7" name="Rectangle 136"/>
              <p:cNvSpPr/>
              <p:nvPr/>
            </p:nvSpPr>
            <p:spPr>
              <a:xfrm>
                <a:off x="3231" y="2265"/>
                <a:ext cx="347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76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8" name="Rectangle 137"/>
              <p:cNvSpPr/>
              <p:nvPr/>
            </p:nvSpPr>
            <p:spPr>
              <a:xfrm>
                <a:off x="3578" y="2265"/>
                <a:ext cx="344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75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39" name="Rectangle 138"/>
              <p:cNvSpPr/>
              <p:nvPr/>
            </p:nvSpPr>
            <p:spPr>
              <a:xfrm>
                <a:off x="3922" y="2265"/>
                <a:ext cx="347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2" charset="-122"/>
                  </a:rPr>
                  <a:t>78</a:t>
                </a:r>
                <a:endPara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0" name="Rectangle 139"/>
              <p:cNvSpPr/>
              <p:nvPr/>
            </p:nvSpPr>
            <p:spPr>
              <a:xfrm>
                <a:off x="4269" y="2265"/>
                <a:ext cx="345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77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1" name="Rectangle 140"/>
              <p:cNvSpPr/>
              <p:nvPr/>
            </p:nvSpPr>
            <p:spPr>
              <a:xfrm>
                <a:off x="4614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74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2" name="Rectangle 141"/>
              <p:cNvSpPr/>
              <p:nvPr/>
            </p:nvSpPr>
            <p:spPr>
              <a:xfrm>
                <a:off x="4960" y="2265"/>
                <a:ext cx="345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72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3" name="Rectangle 142"/>
              <p:cNvSpPr/>
              <p:nvPr/>
            </p:nvSpPr>
            <p:spPr>
              <a:xfrm>
                <a:off x="5305" y="2265"/>
                <a:ext cx="346" cy="3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73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4" name="Rectangle 143"/>
              <p:cNvSpPr/>
              <p:nvPr/>
            </p:nvSpPr>
            <p:spPr>
              <a:xfrm>
                <a:off x="120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乙</a:t>
                </a: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5" name="Rectangle 144"/>
              <p:cNvSpPr/>
              <p:nvPr/>
            </p:nvSpPr>
            <p:spPr>
              <a:xfrm>
                <a:off x="466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75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6" name="Rectangle 145"/>
              <p:cNvSpPr/>
              <p:nvPr/>
            </p:nvSpPr>
            <p:spPr>
              <a:xfrm>
                <a:off x="812" y="2588"/>
                <a:ext cx="34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73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7" name="Rectangle 146"/>
              <p:cNvSpPr/>
              <p:nvPr/>
            </p:nvSpPr>
            <p:spPr>
              <a:xfrm>
                <a:off x="1157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79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8" name="Rectangle 147"/>
              <p:cNvSpPr/>
              <p:nvPr/>
            </p:nvSpPr>
            <p:spPr>
              <a:xfrm>
                <a:off x="1503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72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49" name="Rectangle 148"/>
              <p:cNvSpPr/>
              <p:nvPr/>
            </p:nvSpPr>
            <p:spPr>
              <a:xfrm>
                <a:off x="1849" y="2588"/>
                <a:ext cx="34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76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0" name="Rectangle 149"/>
              <p:cNvSpPr/>
              <p:nvPr/>
            </p:nvSpPr>
            <p:spPr>
              <a:xfrm>
                <a:off x="2194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71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1" name="Rectangle 150"/>
              <p:cNvSpPr/>
              <p:nvPr/>
            </p:nvSpPr>
            <p:spPr>
              <a:xfrm>
                <a:off x="2540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73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2" name="Rectangle 151"/>
              <p:cNvSpPr/>
              <p:nvPr/>
            </p:nvSpPr>
            <p:spPr>
              <a:xfrm>
                <a:off x="2886" y="2588"/>
                <a:ext cx="34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72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3" name="Rectangle 152"/>
              <p:cNvSpPr/>
              <p:nvPr/>
            </p:nvSpPr>
            <p:spPr>
              <a:xfrm>
                <a:off x="3231" y="2588"/>
                <a:ext cx="34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78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4" name="Rectangle 153"/>
              <p:cNvSpPr/>
              <p:nvPr/>
            </p:nvSpPr>
            <p:spPr>
              <a:xfrm>
                <a:off x="3578" y="2588"/>
                <a:ext cx="34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74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5" name="Rectangle 154"/>
              <p:cNvSpPr/>
              <p:nvPr/>
            </p:nvSpPr>
            <p:spPr>
              <a:xfrm>
                <a:off x="3922" y="2588"/>
                <a:ext cx="34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77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6" name="Rectangle 155"/>
              <p:cNvSpPr/>
              <p:nvPr/>
            </p:nvSpPr>
            <p:spPr>
              <a:xfrm>
                <a:off x="4269" y="2588"/>
                <a:ext cx="34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78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7" name="Rectangle 156"/>
              <p:cNvSpPr/>
              <p:nvPr/>
            </p:nvSpPr>
            <p:spPr>
              <a:xfrm>
                <a:off x="4614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80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8" name="Rectangle 157"/>
              <p:cNvSpPr/>
              <p:nvPr/>
            </p:nvSpPr>
            <p:spPr>
              <a:xfrm>
                <a:off x="4960" y="2588"/>
                <a:ext cx="34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71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59" name="Rectangle 158"/>
              <p:cNvSpPr/>
              <p:nvPr/>
            </p:nvSpPr>
            <p:spPr>
              <a:xfrm>
                <a:off x="5305" y="2588"/>
                <a:ext cx="34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75</a:t>
                </a:r>
                <a:endParaRPr lang="en-US" altLang="zh-CN" sz="2400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9260" name="Line 159"/>
              <p:cNvSpPr/>
              <p:nvPr/>
            </p:nvSpPr>
            <p:spPr>
              <a:xfrm>
                <a:off x="466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1" name="Line 160"/>
              <p:cNvSpPr/>
              <p:nvPr/>
            </p:nvSpPr>
            <p:spPr>
              <a:xfrm>
                <a:off x="812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2" name="Line 161"/>
              <p:cNvSpPr/>
              <p:nvPr/>
            </p:nvSpPr>
            <p:spPr>
              <a:xfrm>
                <a:off x="1157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3" name="Line 162"/>
              <p:cNvSpPr/>
              <p:nvPr/>
            </p:nvSpPr>
            <p:spPr>
              <a:xfrm>
                <a:off x="1503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4" name="Line 163"/>
              <p:cNvSpPr/>
              <p:nvPr/>
            </p:nvSpPr>
            <p:spPr>
              <a:xfrm>
                <a:off x="1849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5" name="Line 164"/>
              <p:cNvSpPr/>
              <p:nvPr/>
            </p:nvSpPr>
            <p:spPr>
              <a:xfrm>
                <a:off x="2194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6" name="Line 165"/>
              <p:cNvSpPr/>
              <p:nvPr/>
            </p:nvSpPr>
            <p:spPr>
              <a:xfrm>
                <a:off x="2540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7" name="Line 166"/>
              <p:cNvSpPr/>
              <p:nvPr/>
            </p:nvSpPr>
            <p:spPr>
              <a:xfrm>
                <a:off x="2886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8" name="Line 167"/>
              <p:cNvSpPr/>
              <p:nvPr/>
            </p:nvSpPr>
            <p:spPr>
              <a:xfrm>
                <a:off x="3231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9" name="Line 168"/>
              <p:cNvSpPr/>
              <p:nvPr/>
            </p:nvSpPr>
            <p:spPr>
              <a:xfrm>
                <a:off x="3578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0" name="Line 169"/>
              <p:cNvSpPr/>
              <p:nvPr/>
            </p:nvSpPr>
            <p:spPr>
              <a:xfrm>
                <a:off x="3922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1" name="Line 170"/>
              <p:cNvSpPr/>
              <p:nvPr/>
            </p:nvSpPr>
            <p:spPr>
              <a:xfrm>
                <a:off x="4269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2" name="Line 171"/>
              <p:cNvSpPr/>
              <p:nvPr/>
            </p:nvSpPr>
            <p:spPr>
              <a:xfrm>
                <a:off x="4614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3" name="Line 172"/>
              <p:cNvSpPr/>
              <p:nvPr/>
            </p:nvSpPr>
            <p:spPr>
              <a:xfrm>
                <a:off x="4960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4" name="Line 173"/>
              <p:cNvSpPr/>
              <p:nvPr/>
            </p:nvSpPr>
            <p:spPr>
              <a:xfrm>
                <a:off x="5305" y="2265"/>
                <a:ext cx="0" cy="65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5" name="Line 174"/>
              <p:cNvSpPr/>
              <p:nvPr/>
            </p:nvSpPr>
            <p:spPr>
              <a:xfrm>
                <a:off x="120" y="2588"/>
                <a:ext cx="5531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6" name="Line 175"/>
              <p:cNvSpPr/>
              <p:nvPr/>
            </p:nvSpPr>
            <p:spPr>
              <a:xfrm>
                <a:off x="120" y="2265"/>
                <a:ext cx="0" cy="65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7" name="Line 176"/>
              <p:cNvSpPr/>
              <p:nvPr/>
            </p:nvSpPr>
            <p:spPr>
              <a:xfrm>
                <a:off x="5651" y="2265"/>
                <a:ext cx="0" cy="65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8" name="Line 177"/>
              <p:cNvSpPr/>
              <p:nvPr/>
            </p:nvSpPr>
            <p:spPr>
              <a:xfrm>
                <a:off x="120" y="2265"/>
                <a:ext cx="5531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9" name="Line 178"/>
              <p:cNvSpPr/>
              <p:nvPr/>
            </p:nvSpPr>
            <p:spPr>
              <a:xfrm>
                <a:off x="120" y="2915"/>
                <a:ext cx="5531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44093" name="Object 61"/>
          <p:cNvGraphicFramePr>
            <a:graphicFrameLocks noChangeAspect="1"/>
          </p:cNvGraphicFramePr>
          <p:nvPr/>
        </p:nvGraphicFramePr>
        <p:xfrm>
          <a:off x="688975" y="1455738"/>
          <a:ext cx="7340600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8229600" imgH="901700" progId="Equation.DSMT4">
                  <p:embed/>
                </p:oleObj>
              </mc:Choice>
              <mc:Fallback>
                <p:oleObj name="" r:id="rId1" imgW="8229600" imgH="9017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8975" y="1455738"/>
                        <a:ext cx="7340600" cy="804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94" name="Object 62"/>
          <p:cNvGraphicFramePr>
            <a:graphicFrameLocks noChangeAspect="1"/>
          </p:cNvGraphicFramePr>
          <p:nvPr/>
        </p:nvGraphicFramePr>
        <p:xfrm>
          <a:off x="688975" y="2438400"/>
          <a:ext cx="7340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8394700" imgH="901700" progId="Equation.DSMT4">
                  <p:embed/>
                </p:oleObj>
              </mc:Choice>
              <mc:Fallback>
                <p:oleObj name="" r:id="rId3" imgW="8394700" imgH="9017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8975" y="2438400"/>
                        <a:ext cx="7340600" cy="803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ext Box 57"/>
          <p:cNvSpPr txBox="1"/>
          <p:nvPr/>
        </p:nvSpPr>
        <p:spPr>
          <a:xfrm>
            <a:off x="236538" y="441325"/>
            <a:ext cx="5462587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解：样本数据的方差分别是：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　　　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5" name="Text Box 64"/>
          <p:cNvSpPr txBox="1"/>
          <p:nvPr/>
        </p:nvSpPr>
        <p:spPr>
          <a:xfrm>
            <a:off x="596900" y="3494088"/>
            <a:ext cx="7883525" cy="2827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　　　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可知，两家加工厂的鸡腿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质量大致相等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＜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 　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可知，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甲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加工厂的鸡腿质量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更稳定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，大小更均匀．因此，快餐公司应该选购甲加工厂生产的鸡腿．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0246" name="Object 65"/>
          <p:cNvGraphicFramePr>
            <a:graphicFrameLocks noChangeAspect="1"/>
          </p:cNvGraphicFramePr>
          <p:nvPr/>
        </p:nvGraphicFramePr>
        <p:xfrm>
          <a:off x="1190625" y="3654425"/>
          <a:ext cx="914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5" imgW="914400" imgH="508000" progId="Equation.DSMT4">
                  <p:embed/>
                </p:oleObj>
              </mc:Choice>
              <mc:Fallback>
                <p:oleObj name="" r:id="rId5" imgW="914400" imgH="5080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0625" y="3654425"/>
                        <a:ext cx="914400" cy="50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66"/>
          <p:cNvGraphicFramePr>
            <a:graphicFrameLocks noChangeAspect="1"/>
          </p:cNvGraphicFramePr>
          <p:nvPr/>
        </p:nvGraphicFramePr>
        <p:xfrm>
          <a:off x="1125538" y="4422775"/>
          <a:ext cx="3429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7" imgW="342900" imgH="533400" progId="Equation.DSMT4">
                  <p:embed/>
                </p:oleObj>
              </mc:Choice>
              <mc:Fallback>
                <p:oleObj name="" r:id="rId7" imgW="342900" imgH="5334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5538" y="4422775"/>
                        <a:ext cx="342900" cy="53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66"/>
          <p:cNvGraphicFramePr>
            <a:graphicFrameLocks noChangeAspect="1"/>
          </p:cNvGraphicFramePr>
          <p:nvPr/>
        </p:nvGraphicFramePr>
        <p:xfrm>
          <a:off x="2070100" y="4422775"/>
          <a:ext cx="3556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9" imgW="355600" imgH="520700" progId="Equation.DSMT4">
                  <p:embed/>
                </p:oleObj>
              </mc:Choice>
              <mc:Fallback>
                <p:oleObj name="" r:id="rId9" imgW="355600" imgH="5207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70100" y="4422775"/>
                        <a:ext cx="355600" cy="520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charRg st="2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45">
                                            <p:txEl>
                                              <p:charRg st="23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5" name="文本框 3"/>
          <p:cNvSpPr txBox="1"/>
          <p:nvPr/>
        </p:nvSpPr>
        <p:spPr>
          <a:xfrm>
            <a:off x="376238" y="461963"/>
            <a:ext cx="4217987" cy="4570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例</a:t>
            </a:r>
            <a:r>
              <a:rPr lang="en-US" altLang="zh-CN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 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在某旅游景区上山的一条小路上，有一些断断续续高低不等的台阶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如图是其中的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甲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r>
              <a:rPr lang="zh-CN" altLang="en-US" sz="2800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乙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两段台阶路的示意图</a:t>
            </a:r>
            <a:r>
              <a:rPr lang="en-US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(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图中数字表示每一阶的高度，单位：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cm)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哪段台阶路走起来更舒服？为什么？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266" name="文本框 4100"/>
          <p:cNvSpPr txBox="1"/>
          <p:nvPr/>
        </p:nvSpPr>
        <p:spPr>
          <a:xfrm>
            <a:off x="4951413" y="1635125"/>
            <a:ext cx="647700" cy="2714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Garamond" pitchFamily="2" charset="0"/>
              <a:ea typeface="宋体" panose="02010600030101010101" pitchFamily="2" charset="-122"/>
            </a:endParaRPr>
          </a:p>
        </p:txBody>
      </p:sp>
      <p:grpSp>
        <p:nvGrpSpPr>
          <p:cNvPr id="11267" name="组合 4101"/>
          <p:cNvGrpSpPr/>
          <p:nvPr/>
        </p:nvGrpSpPr>
        <p:grpSpPr>
          <a:xfrm>
            <a:off x="4967288" y="692150"/>
            <a:ext cx="3889375" cy="2836863"/>
            <a:chOff x="0" y="0"/>
            <a:chExt cx="2540" cy="2585"/>
          </a:xfrm>
        </p:grpSpPr>
        <p:pic>
          <p:nvPicPr>
            <p:cNvPr id="11268" name="图片 410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412" cy="254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269" name="组合 4103"/>
            <p:cNvGrpSpPr/>
            <p:nvPr/>
          </p:nvGrpSpPr>
          <p:grpSpPr>
            <a:xfrm>
              <a:off x="181" y="0"/>
              <a:ext cx="2359" cy="2585"/>
              <a:chOff x="0" y="0"/>
              <a:chExt cx="2359" cy="2585"/>
            </a:xfrm>
          </p:grpSpPr>
          <p:sp>
            <p:nvSpPr>
              <p:cNvPr id="11270" name="文本框 4104"/>
              <p:cNvSpPr txBox="1"/>
              <p:nvPr/>
            </p:nvSpPr>
            <p:spPr>
              <a:xfrm>
                <a:off x="0" y="2222"/>
                <a:ext cx="317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21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71" name="文本框 4105"/>
              <p:cNvSpPr txBox="1"/>
              <p:nvPr/>
            </p:nvSpPr>
            <p:spPr>
              <a:xfrm>
                <a:off x="317" y="1724"/>
                <a:ext cx="319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20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72" name="文本框 4106"/>
              <p:cNvSpPr txBox="1"/>
              <p:nvPr/>
            </p:nvSpPr>
            <p:spPr>
              <a:xfrm>
                <a:off x="681" y="1270"/>
                <a:ext cx="317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21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73" name="文本框 4107"/>
              <p:cNvSpPr txBox="1"/>
              <p:nvPr/>
            </p:nvSpPr>
            <p:spPr>
              <a:xfrm>
                <a:off x="1090" y="816"/>
                <a:ext cx="317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19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74" name="文本框 4108"/>
              <p:cNvSpPr txBox="1"/>
              <p:nvPr/>
            </p:nvSpPr>
            <p:spPr>
              <a:xfrm>
                <a:off x="1498" y="410"/>
                <a:ext cx="319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19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75" name="文本框 4109"/>
              <p:cNvSpPr txBox="1"/>
              <p:nvPr/>
            </p:nvSpPr>
            <p:spPr>
              <a:xfrm>
                <a:off x="2042" y="0"/>
                <a:ext cx="317" cy="3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20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  <p:grpSp>
        <p:nvGrpSpPr>
          <p:cNvPr id="11276" name="组合 4110"/>
          <p:cNvGrpSpPr/>
          <p:nvPr/>
        </p:nvGrpSpPr>
        <p:grpSpPr>
          <a:xfrm>
            <a:off x="5040313" y="3571875"/>
            <a:ext cx="3816350" cy="2735263"/>
            <a:chOff x="0" y="0"/>
            <a:chExt cx="2858" cy="2537"/>
          </a:xfrm>
        </p:grpSpPr>
        <p:pic>
          <p:nvPicPr>
            <p:cNvPr id="11277" name="图片 41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858" cy="25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278" name="组合 4112"/>
            <p:cNvGrpSpPr/>
            <p:nvPr/>
          </p:nvGrpSpPr>
          <p:grpSpPr>
            <a:xfrm>
              <a:off x="726" y="98"/>
              <a:ext cx="1951" cy="2365"/>
              <a:chOff x="0" y="0"/>
              <a:chExt cx="1951" cy="2365"/>
            </a:xfrm>
          </p:grpSpPr>
          <p:sp>
            <p:nvSpPr>
              <p:cNvPr id="11279" name="文本框 4113"/>
              <p:cNvSpPr txBox="1"/>
              <p:nvPr/>
            </p:nvSpPr>
            <p:spPr>
              <a:xfrm>
                <a:off x="0" y="1995"/>
                <a:ext cx="364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17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80" name="文本框 4114"/>
              <p:cNvSpPr txBox="1"/>
              <p:nvPr/>
            </p:nvSpPr>
            <p:spPr>
              <a:xfrm>
                <a:off x="273" y="1724"/>
                <a:ext cx="362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24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81" name="文本框 4115"/>
              <p:cNvSpPr txBox="1"/>
              <p:nvPr/>
            </p:nvSpPr>
            <p:spPr>
              <a:xfrm>
                <a:off x="545" y="1284"/>
                <a:ext cx="362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20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82" name="文本框 4116"/>
              <p:cNvSpPr txBox="1"/>
              <p:nvPr/>
            </p:nvSpPr>
            <p:spPr>
              <a:xfrm>
                <a:off x="907" y="887"/>
                <a:ext cx="362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17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83" name="文本框 4117"/>
              <p:cNvSpPr txBox="1"/>
              <p:nvPr/>
            </p:nvSpPr>
            <p:spPr>
              <a:xfrm>
                <a:off x="1179" y="487"/>
                <a:ext cx="363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19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1284" name="文本框 4118"/>
              <p:cNvSpPr txBox="1"/>
              <p:nvPr/>
            </p:nvSpPr>
            <p:spPr>
              <a:xfrm>
                <a:off x="1587" y="0"/>
                <a:ext cx="364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23</a:t>
                </a:r>
                <a:endPara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  <p:pic>
        <p:nvPicPr>
          <p:cNvPr id="11285" name="图片 4119" descr="米老鼠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388" y="1052513"/>
            <a:ext cx="1368425" cy="1316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6" name="图片 4120" descr="米老鼠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363" y="4652963"/>
            <a:ext cx="1368425" cy="1316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7" name="文本框 4121"/>
          <p:cNvSpPr txBox="1"/>
          <p:nvPr/>
        </p:nvSpPr>
        <p:spPr>
          <a:xfrm>
            <a:off x="7164388" y="2565400"/>
            <a:ext cx="67945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甲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88" name="文本框 4122"/>
          <p:cNvSpPr txBox="1"/>
          <p:nvPr/>
        </p:nvSpPr>
        <p:spPr>
          <a:xfrm>
            <a:off x="7308850" y="5588000"/>
            <a:ext cx="720725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乙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3" name="Text Box 57"/>
          <p:cNvSpPr txBox="1"/>
          <p:nvPr/>
        </p:nvSpPr>
        <p:spPr>
          <a:xfrm>
            <a:off x="411163" y="4916488"/>
            <a:ext cx="4594225" cy="1382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分析：通过计算两段台阶的方差，比较波动性大小</a:t>
            </a:r>
            <a:r>
              <a:rPr lang="en-US" altLang="zh-CN" sz="28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　　　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6" name="TextBox 3"/>
          <p:cNvSpPr txBox="1"/>
          <p:nvPr/>
        </p:nvSpPr>
        <p:spPr>
          <a:xfrm>
            <a:off x="933450" y="4667250"/>
            <a:ext cx="645953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∴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走甲台阶的波动性更，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走起来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更舒适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81" name="Rectangle 7"/>
          <p:cNvSpPr/>
          <p:nvPr/>
        </p:nvSpPr>
        <p:spPr>
          <a:xfrm>
            <a:off x="847725" y="838200"/>
            <a:ext cx="49847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6" name="Rectangle 10"/>
          <p:cNvSpPr/>
          <p:nvPr/>
        </p:nvSpPr>
        <p:spPr>
          <a:xfrm>
            <a:off x="946150" y="3538538"/>
            <a:ext cx="539750" cy="95408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endParaRPr lang="zh-CN" altLang="zh-CN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∵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43215" name="Object 207"/>
          <p:cNvGraphicFramePr>
            <a:graphicFrameLocks noChangeAspect="1"/>
          </p:cNvGraphicFramePr>
          <p:nvPr/>
        </p:nvGraphicFramePr>
        <p:xfrm>
          <a:off x="1752600" y="838200"/>
          <a:ext cx="395446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4902200" imgH="876300" progId="Equation.DSMT4">
                  <p:embed/>
                </p:oleObj>
              </mc:Choice>
              <mc:Fallback>
                <p:oleObj name="" r:id="rId1" imgW="4902200" imgH="8763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52600" y="838200"/>
                        <a:ext cx="3954463" cy="706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07"/>
          <p:cNvGraphicFramePr>
            <a:graphicFrameLocks noChangeAspect="1"/>
          </p:cNvGraphicFramePr>
          <p:nvPr/>
        </p:nvGraphicFramePr>
        <p:xfrm>
          <a:off x="1752600" y="1544638"/>
          <a:ext cx="3954463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4902200" imgH="876300" progId="Equation.DSMT4">
                  <p:embed/>
                </p:oleObj>
              </mc:Choice>
              <mc:Fallback>
                <p:oleObj name="" r:id="rId3" imgW="4902200" imgH="8763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1544638"/>
                        <a:ext cx="3954463" cy="706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07"/>
          <p:cNvGraphicFramePr>
            <a:graphicFrameLocks noChangeAspect="1"/>
          </p:cNvGraphicFramePr>
          <p:nvPr/>
        </p:nvGraphicFramePr>
        <p:xfrm>
          <a:off x="1060450" y="2251075"/>
          <a:ext cx="70231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9003665" imgH="876300" progId="Equation.DSMT4">
                  <p:embed/>
                </p:oleObj>
              </mc:Choice>
              <mc:Fallback>
                <p:oleObj name="" r:id="rId5" imgW="9003665" imgH="8763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0450" y="2251075"/>
                        <a:ext cx="7023100" cy="682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7"/>
          <p:cNvGraphicFramePr>
            <a:graphicFrameLocks noChangeAspect="1"/>
          </p:cNvGraphicFramePr>
          <p:nvPr/>
        </p:nvGraphicFramePr>
        <p:xfrm>
          <a:off x="1060450" y="3087688"/>
          <a:ext cx="71628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9182100" imgH="876300" progId="Equation.DSMT4">
                  <p:embed/>
                </p:oleObj>
              </mc:Choice>
              <mc:Fallback>
                <p:oleObj name="" r:id="rId7" imgW="9182100" imgH="8763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60450" y="3087688"/>
                        <a:ext cx="7162800" cy="682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07"/>
          <p:cNvGraphicFramePr>
            <a:graphicFrameLocks noChangeAspect="1"/>
          </p:cNvGraphicFramePr>
          <p:nvPr/>
        </p:nvGraphicFramePr>
        <p:xfrm>
          <a:off x="1593850" y="4038600"/>
          <a:ext cx="10017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9" imgW="1282700" imgH="584200" progId="Equation.DSMT4">
                  <p:embed/>
                </p:oleObj>
              </mc:Choice>
              <mc:Fallback>
                <p:oleObj name="" r:id="rId9" imgW="1282700" imgH="5842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850" y="4038600"/>
                        <a:ext cx="1001713" cy="454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2296" grpId="0"/>
      <p:bldP spid="30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动作按钮: 第一张 3">
            <a:hlinkClick r:id="rId1" action="ppaction://hlinksldjump" highlightClick="1"/>
          </p:cNvPr>
          <p:cNvSpPr/>
          <p:nvPr/>
        </p:nvSpPr>
        <p:spPr>
          <a:xfrm>
            <a:off x="10620375" y="5584825"/>
            <a:ext cx="928688" cy="73183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11325" y="4022725"/>
          <a:ext cx="4931410" cy="2162175"/>
        </p:xfrm>
        <a:graphic>
          <a:graphicData uri="http://schemas.openxmlformats.org/drawingml/2006/table">
            <a:tbl>
              <a:tblPr/>
              <a:tblGrid>
                <a:gridCol w="1643380"/>
                <a:gridCol w="1642745"/>
                <a:gridCol w="1645285"/>
              </a:tblGrid>
              <a:tr h="455295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队员</a:t>
                      </a:r>
                      <a:endParaRPr lang="zh-CN" sz="2800" b="0" kern="100" dirty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平均成绩</a:t>
                      </a:r>
                      <a:endParaRPr lang="zh-CN" sz="2800" b="0" kern="100" dirty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方差</a:t>
                      </a:r>
                      <a:endParaRPr lang="zh-CN" sz="2800" b="0" kern="100" dirty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甲</a:t>
                      </a:r>
                      <a:endParaRPr lang="zh-CN" sz="2800" b="0" kern="100" dirty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9.7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2.12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乙</a:t>
                      </a:r>
                      <a:endParaRPr lang="zh-CN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9.6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0.56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丙</a:t>
                      </a:r>
                      <a:endParaRPr lang="zh-CN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9.8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0.56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丁</a:t>
                      </a:r>
                      <a:endParaRPr lang="zh-CN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9.6</a:t>
                      </a:r>
                      <a:endParaRPr lang="en-US" sz="2800" b="0" kern="10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1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cs typeface="Times New Roman" panose="02020603050405020304"/>
                        </a:rPr>
                        <a:t>1.34</a:t>
                      </a:r>
                      <a:endParaRPr lang="en-US" sz="2800" b="0" kern="100" dirty="0">
                        <a:latin typeface="Times New Roman" panose="02020603050405020304" pitchFamily="18" charset="0"/>
                        <a:ea typeface="黑体" panose="0201060906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40" name="Rectangle 1"/>
          <p:cNvSpPr/>
          <p:nvPr/>
        </p:nvSpPr>
        <p:spPr>
          <a:xfrm>
            <a:off x="393700" y="1033463"/>
            <a:ext cx="8551863" cy="297656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>
            <a:spAutoFit/>
          </a:bodyPr>
          <a:p>
            <a:pPr indent="333375" defTabSz="914400">
              <a:lnSpc>
                <a:spcPts val="45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甲、乙、丙、丁四名射击队员考核赛的平均成绩（环）及方差统计如表，现要根据这些数据，从中选出一人参加比赛，如果你是教练员，你的选择是（        ）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indent="333375" defTabSz="914400" eaLnBrk="0" hangingPunct="0">
              <a:lnSpc>
                <a:spcPts val="45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 A.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甲 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B.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乙 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C.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丙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D.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丁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7900" y="2871788"/>
            <a:ext cx="5334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3342" name="圆角矩形 31"/>
          <p:cNvSpPr/>
          <p:nvPr/>
        </p:nvSpPr>
        <p:spPr>
          <a:xfrm>
            <a:off x="754063" y="620713"/>
            <a:ext cx="1301750" cy="496887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2502</Words>
  <Application>WPS 演示</Application>
  <PresentationFormat>在屏幕上显示</PresentationFormat>
  <Paragraphs>395</Paragraphs>
  <Slides>21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24</vt:i4>
      </vt:variant>
      <vt:variant>
        <vt:lpstr>幻灯片标题</vt:lpstr>
      </vt:variant>
      <vt:variant>
        <vt:i4>21</vt:i4>
      </vt:variant>
    </vt:vector>
  </HeadingPairs>
  <TitlesOfParts>
    <vt:vector size="59" baseType="lpstr">
      <vt:lpstr>Arial</vt:lpstr>
      <vt:lpstr>宋体</vt:lpstr>
      <vt:lpstr>Wingdings</vt:lpstr>
      <vt:lpstr>华文细黑</vt:lpstr>
      <vt:lpstr>微软雅黑</vt:lpstr>
      <vt:lpstr>黑体</vt:lpstr>
      <vt:lpstr>隶书</vt:lpstr>
      <vt:lpstr>方正姚体</vt:lpstr>
      <vt:lpstr>Times New Roman</vt:lpstr>
      <vt:lpstr>Garamond</vt:lpstr>
      <vt:lpstr>Times New Roman</vt:lpstr>
      <vt:lpstr>Arial Unicode MS</vt:lpstr>
      <vt:lpstr>Segoe Print</vt:lpstr>
      <vt:lpstr>默认设计模板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Equation.KSEE3</vt:lpstr>
      <vt:lpstr>Equation.DSMT4</vt:lpstr>
      <vt:lpstr>Equation.KSEE3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648</cp:revision>
  <dcterms:created xsi:type="dcterms:W3CDTF">2015-07-09T08:14:00Z</dcterms:created>
  <dcterms:modified xsi:type="dcterms:W3CDTF">2018-06-07T01:02:05Z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